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16"/>
  </p:notes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embeddedFontLst>
    <p:embeddedFont>
      <p:font typeface="tahoma" pitchFamily="34" charset="0"/>
      <p:regular r:id="rId17"/>
      <p:bold r:id="rId18"/>
    </p:embeddedFont>
    <p:embeddedFont>
      <p:font typeface="Helvetica Neue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6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 snapToGrid="0">
      <p:cViewPr>
        <p:scale>
          <a:sx n="60" d="100"/>
          <a:sy n="60" d="100"/>
        </p:scale>
        <p:origin x="-2098" y="-888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36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57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70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70353"/>
            <a:ext cx="5725231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паспорт </a:t>
            </a:r>
            <a:r>
              <a:rPr lang="ru-RU" sz="25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Каларского</a:t>
            </a: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муниципального округа Забайкальского края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99" y="761801"/>
            <a:ext cx="1558892" cy="204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</a:t>
            </a:r>
            <a:r>
              <a:rPr lang="ru" sz="2500" b="1" dirty="0" smtClean="0">
                <a:solidFill>
                  <a:srgbClr val="7F7F7F"/>
                </a:solidFill>
              </a:rPr>
              <a:t>инвестора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Открытие предприятия по производству </a:t>
            </a:r>
            <a:r>
              <a:rPr lang="ru-RU" sz="1100" b="1" dirty="0" err="1">
                <a:solidFill>
                  <a:srgbClr val="FFFFFF"/>
                </a:solidFill>
              </a:rPr>
              <a:t>пескобетонных</a:t>
            </a:r>
            <a:r>
              <a:rPr lang="ru-RU" sz="1100" b="1" dirty="0">
                <a:solidFill>
                  <a:srgbClr val="FFFFFF"/>
                </a:solidFill>
              </a:rPr>
              <a:t> и пенобетонных блоков</a:t>
            </a:r>
          </a:p>
        </p:txBody>
      </p:sp>
      <p:sp>
        <p:nvSpPr>
          <p:cNvPr id="580" name="Google Shape;580;p65"/>
          <p:cNvSpPr txBox="1"/>
          <p:nvPr/>
        </p:nvSpPr>
        <p:spPr>
          <a:xfrm>
            <a:off x="587581" y="1395388"/>
            <a:ext cx="4122641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- </a:t>
            </a:r>
            <a:r>
              <a:rPr lang="ru-RU" dirty="0">
                <a:solidFill>
                  <a:srgbClr val="231F20"/>
                </a:solidFill>
              </a:rPr>
              <a:t>ООО «</a:t>
            </a:r>
            <a:r>
              <a:rPr lang="ru-RU" dirty="0" err="1" smtClean="0">
                <a:solidFill>
                  <a:srgbClr val="231F20"/>
                </a:solidFill>
              </a:rPr>
              <a:t>Денстрой</a:t>
            </a:r>
            <a:r>
              <a:rPr lang="ru-RU" dirty="0" smtClean="0">
                <a:solidFill>
                  <a:srgbClr val="231F20"/>
                </a:solidFill>
              </a:rPr>
              <a:t>»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Объём инвестиций - </a:t>
            </a:r>
            <a:r>
              <a:rPr lang="ru-RU" dirty="0">
                <a:solidFill>
                  <a:srgbClr val="231F20"/>
                </a:solidFill>
              </a:rPr>
              <a:t>10 </a:t>
            </a:r>
            <a:r>
              <a:rPr lang="ru-RU" dirty="0" err="1">
                <a:solidFill>
                  <a:srgbClr val="231F20"/>
                </a:solidFill>
              </a:rPr>
              <a:t>млн.руб</a:t>
            </a:r>
            <a:r>
              <a:rPr lang="ru-RU" dirty="0" smtClean="0">
                <a:solidFill>
                  <a:srgbClr val="231F20"/>
                </a:solidFill>
              </a:rPr>
              <a:t>.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Срок </a:t>
            </a:r>
            <a:r>
              <a:rPr lang="ru-RU" dirty="0" smtClean="0">
                <a:solidFill>
                  <a:srgbClr val="231F20"/>
                </a:solidFill>
              </a:rPr>
              <a:t>окупаемости </a:t>
            </a:r>
            <a:r>
              <a:rPr lang="ru" dirty="0" smtClean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0.3 (лет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352948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Открытие мастерской по ремонту бытовой техники и электроники </a:t>
            </a:r>
          </a:p>
        </p:txBody>
      </p:sp>
      <p:sp>
        <p:nvSpPr>
          <p:cNvPr id="583" name="Google Shape;583;p65"/>
          <p:cNvSpPr txBox="1"/>
          <p:nvPr/>
        </p:nvSpPr>
        <p:spPr>
          <a:xfrm>
            <a:off x="587580" y="3393338"/>
            <a:ext cx="435656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- </a:t>
            </a:r>
            <a:r>
              <a:rPr lang="ru-RU" dirty="0">
                <a:solidFill>
                  <a:srgbClr val="231F20"/>
                </a:solidFill>
              </a:rPr>
              <a:t>ИП Кузнецов Игорь </a:t>
            </a:r>
            <a:r>
              <a:rPr lang="ru-RU" dirty="0" smtClean="0">
                <a:solidFill>
                  <a:srgbClr val="231F20"/>
                </a:solidFill>
              </a:rPr>
              <a:t>Александрович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Объём инвестиций - </a:t>
            </a:r>
            <a:r>
              <a:rPr lang="ru-RU" dirty="0">
                <a:solidFill>
                  <a:srgbClr val="231F20"/>
                </a:solidFill>
              </a:rPr>
              <a:t>3 </a:t>
            </a:r>
            <a:r>
              <a:rPr lang="ru-RU" dirty="0" err="1">
                <a:solidFill>
                  <a:srgbClr val="231F20"/>
                </a:solidFill>
              </a:rPr>
              <a:t>млн.руб</a:t>
            </a:r>
            <a:r>
              <a:rPr lang="ru-RU" dirty="0">
                <a:solidFill>
                  <a:srgbClr val="231F20"/>
                </a:solidFill>
              </a:rPr>
              <a:t>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Срок </a:t>
            </a:r>
            <a:r>
              <a:rPr lang="ru-RU" dirty="0">
                <a:solidFill>
                  <a:srgbClr val="231F20"/>
                </a:solidFill>
              </a:rPr>
              <a:t>реализации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" dirty="0" smtClean="0">
                <a:solidFill>
                  <a:schemeClr val="tx2">
                    <a:lumMod val="10000"/>
                  </a:schemeClr>
                </a:solidFill>
              </a:rPr>
              <a:t>2024/2027 гг.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Текущая 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Развитие туризма в </a:t>
            </a:r>
            <a:r>
              <a:rPr lang="ru-RU" sz="1100" b="1" dirty="0" err="1">
                <a:solidFill>
                  <a:srgbClr val="FFFFFF"/>
                </a:solidFill>
              </a:rPr>
              <a:t>Каларском</a:t>
            </a:r>
            <a:r>
              <a:rPr lang="ru-RU" sz="1100" b="1" dirty="0">
                <a:solidFill>
                  <a:srgbClr val="FFFFFF"/>
                </a:solidFill>
              </a:rPr>
              <a:t> муниципальном округе Забайкальского края </a:t>
            </a:r>
          </a:p>
        </p:txBody>
      </p:sp>
      <p:sp>
        <p:nvSpPr>
          <p:cNvPr id="585" name="Google Shape;585;p65"/>
          <p:cNvSpPr txBox="1"/>
          <p:nvPr/>
        </p:nvSpPr>
        <p:spPr>
          <a:xfrm>
            <a:off x="5248275" y="3365038"/>
            <a:ext cx="3800032" cy="19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- </a:t>
            </a:r>
            <a:r>
              <a:rPr lang="ru-RU" dirty="0">
                <a:solidFill>
                  <a:srgbClr val="231F20"/>
                </a:solidFill>
              </a:rPr>
              <a:t>ИП Самойленко Виталий </a:t>
            </a:r>
            <a:r>
              <a:rPr lang="ru-RU" dirty="0" smtClean="0">
                <a:solidFill>
                  <a:srgbClr val="231F20"/>
                </a:solidFill>
              </a:rPr>
              <a:t>Владимирович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Объём инвестиций - </a:t>
            </a:r>
            <a:r>
              <a:rPr lang="ru-RU" dirty="0">
                <a:solidFill>
                  <a:srgbClr val="231F20"/>
                </a:solidFill>
              </a:rPr>
              <a:t>770,0 </a:t>
            </a:r>
            <a:r>
              <a:rPr lang="ru-RU" dirty="0" err="1">
                <a:solidFill>
                  <a:srgbClr val="231F20"/>
                </a:solidFill>
              </a:rPr>
              <a:t>тыс.руб</a:t>
            </a:r>
            <a:r>
              <a:rPr lang="ru-RU" dirty="0" smtClean="0">
                <a:solidFill>
                  <a:srgbClr val="231F20"/>
                </a:solidFill>
              </a:rPr>
              <a:t>.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Срок </a:t>
            </a:r>
            <a:r>
              <a:rPr lang="ru-RU" dirty="0" smtClean="0">
                <a:solidFill>
                  <a:srgbClr val="231F20"/>
                </a:solidFill>
              </a:rPr>
              <a:t>окупаемости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0,7 (лет)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Текущая 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dirty="0">
              <a:solidFill>
                <a:srgbClr val="231F2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8" y="1599044"/>
            <a:ext cx="245440" cy="2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</a:t>
            </a:r>
            <a:r>
              <a:rPr lang="ru" sz="2500" b="1" dirty="0" smtClean="0">
                <a:solidFill>
                  <a:srgbClr val="7F7F7F"/>
                </a:solidFill>
              </a:rPr>
              <a:t>инвестора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Строительство гостевых домов (развитие туризма в </a:t>
            </a:r>
            <a:r>
              <a:rPr lang="ru-RU" sz="1100" b="1" dirty="0" err="1">
                <a:solidFill>
                  <a:srgbClr val="FFFFFF"/>
                </a:solidFill>
              </a:rPr>
              <a:t>Каларском</a:t>
            </a:r>
            <a:r>
              <a:rPr lang="ru-RU" sz="1100" b="1" dirty="0">
                <a:solidFill>
                  <a:srgbClr val="FFFFFF"/>
                </a:solidFill>
              </a:rPr>
              <a:t> муниципальном округе)</a:t>
            </a:r>
          </a:p>
        </p:txBody>
      </p:sp>
      <p:sp>
        <p:nvSpPr>
          <p:cNvPr id="580" name="Google Shape;580;p65"/>
          <p:cNvSpPr txBox="1"/>
          <p:nvPr/>
        </p:nvSpPr>
        <p:spPr>
          <a:xfrm>
            <a:off x="587581" y="1395388"/>
            <a:ext cx="4122641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- </a:t>
            </a:r>
            <a:r>
              <a:rPr lang="ru-RU" dirty="0">
                <a:solidFill>
                  <a:srgbClr val="231F20"/>
                </a:solidFill>
              </a:rPr>
              <a:t>Давыдов Андрей Николаевич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Объём </a:t>
            </a:r>
            <a:r>
              <a:rPr lang="ru" dirty="0">
                <a:solidFill>
                  <a:srgbClr val="231F20"/>
                </a:solidFill>
              </a:rPr>
              <a:t>инвестиций - </a:t>
            </a:r>
            <a:r>
              <a:rPr lang="ru-RU" dirty="0">
                <a:solidFill>
                  <a:srgbClr val="231F20"/>
                </a:solidFill>
              </a:rPr>
              <a:t>20 </a:t>
            </a:r>
            <a:r>
              <a:rPr lang="ru-RU" dirty="0" err="1">
                <a:solidFill>
                  <a:srgbClr val="231F20"/>
                </a:solidFill>
              </a:rPr>
              <a:t>млн.руб</a:t>
            </a:r>
            <a:r>
              <a:rPr lang="ru-RU" dirty="0">
                <a:solidFill>
                  <a:srgbClr val="231F20"/>
                </a:solidFill>
              </a:rPr>
              <a:t>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Срок </a:t>
            </a:r>
            <a:r>
              <a:rPr lang="ru-RU" dirty="0" smtClean="0">
                <a:solidFill>
                  <a:srgbClr val="231F20"/>
                </a:solidFill>
              </a:rPr>
              <a:t>реализации – 2023/2025 гг.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Текущая 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352948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Открытие мастерской по ремонту обуви</a:t>
            </a:r>
          </a:p>
        </p:txBody>
      </p:sp>
      <p:sp>
        <p:nvSpPr>
          <p:cNvPr id="583" name="Google Shape;583;p65"/>
          <p:cNvSpPr txBox="1"/>
          <p:nvPr/>
        </p:nvSpPr>
        <p:spPr>
          <a:xfrm>
            <a:off x="587580" y="3393338"/>
            <a:ext cx="435656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- </a:t>
            </a:r>
            <a:r>
              <a:rPr lang="ru-RU" dirty="0">
                <a:solidFill>
                  <a:srgbClr val="231F20"/>
                </a:solidFill>
              </a:rPr>
              <a:t>ИП Донской Александр Николаевич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Объём </a:t>
            </a:r>
            <a:r>
              <a:rPr lang="ru" dirty="0">
                <a:solidFill>
                  <a:srgbClr val="231F20"/>
                </a:solidFill>
              </a:rPr>
              <a:t>инвестиций - </a:t>
            </a:r>
            <a:r>
              <a:rPr lang="ru-RU" dirty="0">
                <a:solidFill>
                  <a:srgbClr val="231F20"/>
                </a:solidFill>
              </a:rPr>
              <a:t>770 </a:t>
            </a:r>
            <a:r>
              <a:rPr lang="ru-RU" dirty="0" err="1">
                <a:solidFill>
                  <a:srgbClr val="231F20"/>
                </a:solidFill>
              </a:rPr>
              <a:t>тыс.руб</a:t>
            </a:r>
            <a:r>
              <a:rPr lang="ru-RU" dirty="0">
                <a:solidFill>
                  <a:srgbClr val="231F20"/>
                </a:solidFill>
              </a:rPr>
              <a:t>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Срок </a:t>
            </a:r>
            <a:r>
              <a:rPr lang="ru-RU" dirty="0" smtClean="0">
                <a:solidFill>
                  <a:srgbClr val="231F20"/>
                </a:solidFill>
              </a:rPr>
              <a:t>окупаемости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>
                <a:solidFill>
                  <a:srgbClr val="231F20"/>
                </a:solidFill>
              </a:rPr>
              <a:t>0.6 (лет</a:t>
            </a:r>
            <a:r>
              <a:rPr lang="ru-RU" dirty="0" smtClean="0">
                <a:solidFill>
                  <a:srgbClr val="231F20"/>
                </a:solidFill>
              </a:rPr>
              <a:t>)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Строительство ритуального зала </a:t>
            </a:r>
          </a:p>
        </p:txBody>
      </p:sp>
      <p:sp>
        <p:nvSpPr>
          <p:cNvPr id="585" name="Google Shape;585;p65"/>
          <p:cNvSpPr txBox="1"/>
          <p:nvPr/>
        </p:nvSpPr>
        <p:spPr>
          <a:xfrm>
            <a:off x="5352949" y="3365038"/>
            <a:ext cx="3695358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Объём </a:t>
            </a:r>
            <a:r>
              <a:rPr lang="ru" dirty="0">
                <a:solidFill>
                  <a:srgbClr val="231F20"/>
                </a:solidFill>
              </a:rPr>
              <a:t>инвестиций - </a:t>
            </a:r>
            <a:r>
              <a:rPr lang="ru-RU" dirty="0">
                <a:solidFill>
                  <a:srgbClr val="231F20"/>
                </a:solidFill>
              </a:rPr>
              <a:t>200 </a:t>
            </a:r>
            <a:r>
              <a:rPr lang="ru-RU" dirty="0" err="1">
                <a:solidFill>
                  <a:srgbClr val="231F20"/>
                </a:solidFill>
              </a:rPr>
              <a:t>тыс.руб</a:t>
            </a:r>
            <a:r>
              <a:rPr lang="ru-RU" dirty="0">
                <a:solidFill>
                  <a:srgbClr val="231F20"/>
                </a:solidFill>
              </a:rPr>
              <a:t>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Срок </a:t>
            </a:r>
            <a:r>
              <a:rPr lang="ru-RU" dirty="0" smtClean="0">
                <a:solidFill>
                  <a:srgbClr val="231F20"/>
                </a:solidFill>
              </a:rPr>
              <a:t>окупаемости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>
                <a:solidFill>
                  <a:srgbClr val="231F20"/>
                </a:solidFill>
              </a:rPr>
              <a:t>0.5 (лет</a:t>
            </a:r>
            <a:r>
              <a:rPr lang="ru-RU" dirty="0" smtClean="0">
                <a:solidFill>
                  <a:srgbClr val="231F20"/>
                </a:solidFill>
              </a:rPr>
              <a:t>)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endParaRPr dirty="0">
              <a:solidFill>
                <a:srgbClr val="231F2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02" y="721895"/>
            <a:ext cx="1558892" cy="20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8" y="1531330"/>
            <a:ext cx="245440" cy="2454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28" y="1476323"/>
            <a:ext cx="245440" cy="2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1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</a:t>
            </a:r>
            <a:r>
              <a:rPr lang="ru" sz="2500" b="1" dirty="0" smtClean="0">
                <a:solidFill>
                  <a:srgbClr val="7F7F7F"/>
                </a:solidFill>
              </a:rPr>
              <a:t>инвестора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737251" y="100686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Открытие службы такси</a:t>
            </a:r>
          </a:p>
        </p:txBody>
      </p:sp>
      <p:sp>
        <p:nvSpPr>
          <p:cNvPr id="580" name="Google Shape;580;p65"/>
          <p:cNvSpPr txBox="1"/>
          <p:nvPr/>
        </p:nvSpPr>
        <p:spPr>
          <a:xfrm>
            <a:off x="587579" y="1762112"/>
            <a:ext cx="4122641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Объём </a:t>
            </a:r>
            <a:r>
              <a:rPr lang="ru" dirty="0">
                <a:solidFill>
                  <a:srgbClr val="231F20"/>
                </a:solidFill>
              </a:rPr>
              <a:t>инвестиций - </a:t>
            </a:r>
            <a:r>
              <a:rPr lang="ru-RU" dirty="0">
                <a:solidFill>
                  <a:srgbClr val="231F20"/>
                </a:solidFill>
              </a:rPr>
              <a:t>720 </a:t>
            </a:r>
            <a:r>
              <a:rPr lang="ru-RU" dirty="0" err="1">
                <a:solidFill>
                  <a:srgbClr val="231F20"/>
                </a:solidFill>
              </a:rPr>
              <a:t>тыс.руб</a:t>
            </a:r>
            <a:r>
              <a:rPr lang="ru-RU" dirty="0">
                <a:solidFill>
                  <a:srgbClr val="231F20"/>
                </a:solidFill>
              </a:rPr>
              <a:t>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Срок </a:t>
            </a:r>
            <a:r>
              <a:rPr lang="ru-RU" dirty="0">
                <a:solidFill>
                  <a:srgbClr val="231F20"/>
                </a:solidFill>
              </a:rPr>
              <a:t>реализации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>
                <a:solidFill>
                  <a:srgbClr val="231F20"/>
                </a:solidFill>
              </a:rPr>
              <a:t>0.6 (лет</a:t>
            </a:r>
            <a:r>
              <a:rPr lang="ru-RU" dirty="0" smtClean="0">
                <a:solidFill>
                  <a:srgbClr val="231F20"/>
                </a:solidFill>
              </a:rPr>
              <a:t>)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16" y="860160"/>
            <a:ext cx="3168286" cy="415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13" y="2527270"/>
            <a:ext cx="498831" cy="498831"/>
          </a:xfrm>
          <a:prstGeom prst="rect">
            <a:avLst/>
          </a:prstGeom>
        </p:spPr>
      </p:pic>
      <p:sp>
        <p:nvSpPr>
          <p:cNvPr id="10" name="Google Shape;578;p65"/>
          <p:cNvSpPr/>
          <p:nvPr/>
        </p:nvSpPr>
        <p:spPr>
          <a:xfrm>
            <a:off x="362988" y="2780773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79;p65"/>
          <p:cNvSpPr/>
          <p:nvPr/>
        </p:nvSpPr>
        <p:spPr>
          <a:xfrm>
            <a:off x="737250" y="279552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Открытие ветеринарной клиники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12" name="Google Shape;580;p65"/>
          <p:cNvSpPr txBox="1"/>
          <p:nvPr/>
        </p:nvSpPr>
        <p:spPr>
          <a:xfrm>
            <a:off x="587578" y="3550764"/>
            <a:ext cx="4122641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Объём </a:t>
            </a:r>
            <a:r>
              <a:rPr lang="ru" dirty="0">
                <a:solidFill>
                  <a:srgbClr val="231F20"/>
                </a:solidFill>
              </a:rPr>
              <a:t>инвестиций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1441,6 </a:t>
            </a:r>
            <a:r>
              <a:rPr lang="ru-RU" dirty="0" err="1" smtClean="0">
                <a:solidFill>
                  <a:srgbClr val="231F20"/>
                </a:solidFill>
              </a:rPr>
              <a:t>тыс.руб</a:t>
            </a:r>
            <a:r>
              <a:rPr lang="ru-RU" dirty="0">
                <a:solidFill>
                  <a:srgbClr val="231F20"/>
                </a:solidFill>
              </a:rPr>
              <a:t>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Срок </a:t>
            </a:r>
            <a:r>
              <a:rPr lang="ru-RU" dirty="0">
                <a:solidFill>
                  <a:srgbClr val="231F20"/>
                </a:solidFill>
              </a:rPr>
              <a:t>реализации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1</a:t>
            </a:r>
            <a:r>
              <a:rPr lang="ru-RU" dirty="0" smtClean="0">
                <a:solidFill>
                  <a:srgbClr val="231F20"/>
                </a:solidFill>
              </a:rPr>
              <a:t>.6 </a:t>
            </a:r>
            <a:r>
              <a:rPr lang="ru-RU" dirty="0">
                <a:solidFill>
                  <a:srgbClr val="231F20"/>
                </a:solidFill>
              </a:rPr>
              <a:t>(лет</a:t>
            </a:r>
            <a:r>
              <a:rPr lang="ru-RU" dirty="0" smtClean="0">
                <a:solidFill>
                  <a:srgbClr val="231F20"/>
                </a:solidFill>
              </a:rPr>
              <a:t>)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- </a:t>
            </a:r>
            <a:r>
              <a:rPr lang="ru-RU" dirty="0">
                <a:solidFill>
                  <a:srgbClr val="231F20"/>
                </a:solidFill>
              </a:rPr>
              <a:t>В стадии разработки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327" y="501516"/>
            <a:ext cx="4412673" cy="483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39569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1100" dirty="0"/>
          </a:p>
        </p:txBody>
      </p:sp>
      <p:sp>
        <p:nvSpPr>
          <p:cNvPr id="301" name="Google Shape;301;p57"/>
          <p:cNvSpPr txBox="1"/>
          <p:nvPr/>
        </p:nvSpPr>
        <p:spPr>
          <a:xfrm rot="20008581">
            <a:off x="6513743" y="2867237"/>
            <a:ext cx="490186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БАМ</a:t>
            </a:r>
            <a:endParaRPr sz="11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</a:t>
            </a:r>
            <a:r>
              <a:rPr lang="ru" sz="800" dirty="0" smtClean="0">
                <a:solidFill>
                  <a:schemeClr val="dk1"/>
                </a:solidFill>
              </a:rPr>
              <a:t>с 2 районами Забайкальского края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5" y="1365927"/>
            <a:ext cx="1058491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lvl="0" indent="-1270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  <a:r>
              <a:rPr lang="ru" sz="800" dirty="0" smtClean="0">
                <a:solidFill>
                  <a:schemeClr val="dk1"/>
                </a:solidFill>
              </a:rPr>
              <a:t>(</a:t>
            </a:r>
            <a:r>
              <a:rPr lang="ru-RU" sz="800" dirty="0" smtClean="0">
                <a:solidFill>
                  <a:schemeClr val="dk1"/>
                </a:solidFill>
              </a:rPr>
              <a:t>сообщение </a:t>
            </a:r>
            <a:r>
              <a:rPr lang="ru-RU" sz="800" dirty="0">
                <a:solidFill>
                  <a:schemeClr val="dk1"/>
                </a:solidFill>
              </a:rPr>
              <a:t>с </a:t>
            </a:r>
            <a:r>
              <a:rPr lang="ru-RU" sz="800" dirty="0" smtClean="0">
                <a:solidFill>
                  <a:schemeClr val="dk1"/>
                </a:solidFill>
              </a:rPr>
              <a:t>г. Чита, </a:t>
            </a:r>
            <a:r>
              <a:rPr lang="ru-RU" sz="800" dirty="0" err="1" smtClean="0">
                <a:solidFill>
                  <a:schemeClr val="dk1"/>
                </a:solidFill>
              </a:rPr>
              <a:t>г.Красноярск</a:t>
            </a:r>
            <a:r>
              <a:rPr lang="ru-RU" sz="800" dirty="0" smtClean="0">
                <a:solidFill>
                  <a:schemeClr val="dk1"/>
                </a:solidFill>
              </a:rPr>
              <a:t>  </a:t>
            </a:r>
            <a:r>
              <a:rPr lang="ru-RU" sz="800" dirty="0">
                <a:solidFill>
                  <a:schemeClr val="dk1"/>
                </a:solidFill>
              </a:rPr>
              <a:t>и </a:t>
            </a:r>
            <a:r>
              <a:rPr lang="ru-RU" sz="800" dirty="0" err="1" smtClean="0">
                <a:solidFill>
                  <a:schemeClr val="dk1"/>
                </a:solidFill>
              </a:rPr>
              <a:t>г.Иркутск</a:t>
            </a:r>
            <a:r>
              <a:rPr lang="ru-RU" sz="800" dirty="0" smtClean="0">
                <a:solidFill>
                  <a:schemeClr val="dk1"/>
                </a:solidFill>
              </a:rPr>
              <a:t>)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10895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(</a:t>
            </a:r>
            <a:r>
              <a:rPr lang="ru-RU" sz="800" dirty="0">
                <a:solidFill>
                  <a:schemeClr val="dk1"/>
                </a:solidFill>
              </a:rPr>
              <a:t>по территории района проходит Восточно-Сибирская железнодорожная </a:t>
            </a:r>
            <a:r>
              <a:rPr lang="ru-RU" sz="800" dirty="0" smtClean="0">
                <a:solidFill>
                  <a:schemeClr val="dk1"/>
                </a:solidFill>
              </a:rPr>
              <a:t>магистраль</a:t>
            </a:r>
            <a:r>
              <a:rPr lang="ru" sz="800" dirty="0" smtClean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Общая протяжённость границ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638239" y="3089649"/>
            <a:ext cx="1056401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56691,9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1500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7,4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620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5" y="4255700"/>
            <a:ext cx="1222143" cy="81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пгт. Новая Чара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4" y="4255700"/>
            <a:ext cx="1370682" cy="3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383B3E"/>
                </a:solidFill>
              </a:rPr>
              <a:t>15.12.1929 г.</a:t>
            </a:r>
            <a:r>
              <a:rPr lang="ru" sz="1600" b="1" dirty="0" smtClean="0">
                <a:solidFill>
                  <a:srgbClr val="383B3E"/>
                </a:solidFill>
                <a:sym typeface="Arial"/>
              </a:rPr>
              <a:t> 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429242" y="1373539"/>
            <a:ext cx="1025413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(</a:t>
            </a:r>
            <a:r>
              <a:rPr lang="ru-RU" sz="800" dirty="0" smtClean="0">
                <a:solidFill>
                  <a:schemeClr val="dk1"/>
                </a:solidFill>
              </a:rPr>
              <a:t>наличие межмуниципального </a:t>
            </a:r>
            <a:r>
              <a:rPr lang="ru-RU" sz="800" dirty="0">
                <a:solidFill>
                  <a:schemeClr val="dk1"/>
                </a:solidFill>
              </a:rPr>
              <a:t>регулярного сообщения</a:t>
            </a:r>
            <a:r>
              <a:rPr lang="ru" sz="800" dirty="0" smtClean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75141" y="878300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7625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52" y="2295886"/>
            <a:ext cx="499214" cy="49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58" y="3257638"/>
            <a:ext cx="337992" cy="33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74" y="2613827"/>
            <a:ext cx="337992" cy="33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83" y="2235592"/>
            <a:ext cx="337992" cy="33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27" y="731334"/>
            <a:ext cx="3414848" cy="44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4" y="130518"/>
            <a:ext cx="8160079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r>
              <a:rPr lang="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53859,2 млн.руб.</a:t>
            </a:r>
            <a:endParaRPr sz="800" dirty="0">
              <a:solidFill>
                <a:schemeClr val="tx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303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rgbClr val="FF0000"/>
                </a:solidFill>
                <a:highlight>
                  <a:schemeClr val="lt1"/>
                </a:highlight>
              </a:rPr>
              <a:t>592</a:t>
            </a:r>
            <a:endParaRPr sz="800" dirty="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ж/д тупиков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991963" cy="50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algn="ctr">
              <a:lnSpc>
                <a:spcPct val="116000"/>
              </a:lnSpc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0,398</a:t>
            </a:r>
            <a:endParaRPr sz="1600" dirty="0">
              <a:solidFill>
                <a:schemeClr val="tx2">
                  <a:lumMod val="10000"/>
                </a:schemeClr>
              </a:solidFill>
              <a:sym typeface="Arial"/>
            </a:endParaRPr>
          </a:p>
          <a:p>
            <a:pPr marL="6350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28601" y="3001246"/>
            <a:ext cx="1501432" cy="63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tx1"/>
                </a:solidFill>
              </a:rPr>
              <a:t>т</a:t>
            </a:r>
            <a:r>
              <a:rPr lang="ru" sz="900" b="1" dirty="0" smtClean="0">
                <a:solidFill>
                  <a:schemeClr val="tx1"/>
                </a:solidFill>
              </a:rPr>
              <a:t>яжелые климатические условия; наличие крупнейшего в России месторождения меди</a:t>
            </a:r>
            <a:endParaRPr sz="5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4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369675" y="4165550"/>
            <a:ext cx="1618800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Городское население</a:t>
            </a:r>
            <a:r>
              <a:rPr lang="ru" sz="900" b="1" dirty="0" smtClean="0">
                <a:solidFill>
                  <a:srgbClr val="383B3E"/>
                </a:solidFill>
              </a:rPr>
              <a:t>: 4130 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Сельское </a:t>
            </a:r>
            <a:r>
              <a:rPr lang="ru" sz="900" b="1" dirty="0" smtClean="0">
                <a:solidFill>
                  <a:srgbClr val="383B3E"/>
                </a:solidFill>
              </a:rPr>
              <a:t>н медиаселение</a:t>
            </a:r>
            <a:r>
              <a:rPr lang="ru" sz="900" b="1" dirty="0">
                <a:solidFill>
                  <a:srgbClr val="383B3E"/>
                </a:solidFill>
              </a:rPr>
              <a:t>: </a:t>
            </a:r>
            <a:r>
              <a:rPr lang="ru" sz="900" b="1" dirty="0" smtClean="0">
                <a:solidFill>
                  <a:srgbClr val="383B3E"/>
                </a:solidFill>
              </a:rPr>
              <a:t>3247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7977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95,4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015589" y="1365927"/>
            <a:ext cx="1470148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ООО «Удоканская медь»;</a:t>
            </a:r>
          </a:p>
          <a:p>
            <a:pPr marL="12700" lvl="0" algn="ctr">
              <a:lnSpc>
                <a:spcPct val="103499"/>
              </a:lnSpc>
            </a:pP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«Интеко Сибирь»</a:t>
            </a:r>
          </a:p>
          <a:p>
            <a:pPr marL="12700" lvl="0" algn="ctr">
              <a:lnSpc>
                <a:spcPct val="103499"/>
              </a:lnSpc>
            </a:pP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7300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8">
            <a:alphaModFix/>
          </a:blip>
          <a:srcRect t="20210" b="-20209"/>
          <a:stretch/>
        </p:blipFill>
        <p:spPr>
          <a:xfrm>
            <a:off x="379295" y="2071188"/>
            <a:ext cx="1050000" cy="10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43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6506" y="3038354"/>
            <a:ext cx="235860" cy="20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43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 flipV="1">
            <a:off x="6884210" y="2858189"/>
            <a:ext cx="217081" cy="25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87" y="3480988"/>
            <a:ext cx="18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91" y="2941188"/>
            <a:ext cx="18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36" y="2797558"/>
            <a:ext cx="18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36" y="2647525"/>
            <a:ext cx="18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256550"/>
            <a:ext cx="897216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27,1 га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209550" y="2055528"/>
            <a:ext cx="1383185" cy="5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1"/>
                </a:solidFill>
              </a:rPr>
              <a:t>21 693,8 млн.руб.</a:t>
            </a:r>
            <a:endParaRPr sz="105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tx1"/>
                </a:solidFill>
              </a:rPr>
              <a:t>9</a:t>
            </a:r>
            <a:endParaRPr sz="10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-RU" sz="9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108</a:t>
            </a:r>
            <a:endParaRPr sz="9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13</a:t>
            </a:r>
            <a:endParaRPr sz="9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3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7</a:t>
            </a:r>
            <a:r>
              <a:rPr lang="ru" sz="2000" b="1" smtClean="0">
                <a:solidFill>
                  <a:schemeClr val="dk1"/>
                </a:solidFill>
              </a:rPr>
              <a:t>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Picture 6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51" y="731334"/>
            <a:ext cx="3414848" cy="432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200025" y="75"/>
            <a:ext cx="836295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“Забайкалье” (ТОР </a:t>
            </a:r>
            <a:r>
              <a:rPr lang="ru" sz="2900" b="1" dirty="0" smtClean="0">
                <a:solidFill>
                  <a:srgbClr val="7F7F7F"/>
                </a:solidFill>
              </a:rPr>
              <a:t>“Каларский район”</a:t>
            </a:r>
            <a:r>
              <a:rPr lang="ru" sz="29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9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</a:t>
            </a:r>
            <a:r>
              <a:rPr lang="ru" sz="1600" b="1" dirty="0" smtClean="0">
                <a:solidFill>
                  <a:schemeClr val="dk1"/>
                </a:solidFill>
              </a:rPr>
              <a:t>ТОР: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tx1"/>
                </a:solidFill>
              </a:rPr>
              <a:t>6797,7333</a:t>
            </a:r>
            <a:r>
              <a:rPr lang="ru" sz="1600" b="1" dirty="0" smtClean="0">
                <a:solidFill>
                  <a:srgbClr val="FF0000"/>
                </a:solidFill>
              </a:rPr>
              <a:t> </a:t>
            </a:r>
            <a:r>
              <a:rPr lang="ru" sz="1600" b="1" dirty="0" smtClean="0">
                <a:solidFill>
                  <a:schemeClr val="dk1"/>
                </a:solidFill>
              </a:rPr>
              <a:t>га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1172400" y="2990200"/>
            <a:ext cx="3000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1. ООО «</a:t>
            </a:r>
            <a:r>
              <a:rPr lang="ru-RU" sz="1600" b="1" dirty="0" err="1" smtClean="0"/>
              <a:t>Удоканская</a:t>
            </a:r>
            <a:r>
              <a:rPr lang="ru-RU" sz="1600" b="1" dirty="0" smtClean="0"/>
              <a:t> медь»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2. ООО «Интеко Сибирь»</a:t>
            </a:r>
            <a:endParaRPr sz="1600" b="1" dirty="0"/>
          </a:p>
        </p:txBody>
      </p:sp>
      <p:pic>
        <p:nvPicPr>
          <p:cNvPr id="1026" name="Picture 2" descr="Удоканская медь (ранее Байкальская горная компани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10261"/>
            <a:ext cx="21717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ИНТЕКО СИБИ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93" y="3852911"/>
            <a:ext cx="3376613" cy="86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99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24" y="733067"/>
            <a:ext cx="3405330" cy="44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</a:t>
            </a:r>
            <a:r>
              <a:rPr lang="ru" sz="2900" dirty="0" smtClean="0">
                <a:solidFill>
                  <a:srgbClr val="6C6C72"/>
                </a:solidFill>
              </a:rPr>
              <a:t>ископаемые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408850" y="783150"/>
            <a:ext cx="7800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12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1002884" y="890560"/>
            <a:ext cx="470077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408850" y="1267057"/>
            <a:ext cx="4553169" cy="100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lvl="0">
              <a:lnSpc>
                <a:spcPct val="106046"/>
              </a:lnSpc>
            </a:pPr>
            <a:r>
              <a:rPr lang="ru-RU" sz="1050" dirty="0" err="1">
                <a:solidFill>
                  <a:schemeClr val="dk1"/>
                </a:solidFill>
              </a:rPr>
              <a:t>Удоканское</a:t>
            </a:r>
            <a:r>
              <a:rPr lang="ru-RU" sz="1050" dirty="0">
                <a:solidFill>
                  <a:schemeClr val="dk1"/>
                </a:solidFill>
              </a:rPr>
              <a:t> – </a:t>
            </a:r>
            <a:r>
              <a:rPr lang="ru-RU" sz="1050" dirty="0" smtClean="0">
                <a:solidFill>
                  <a:schemeClr val="dk1"/>
                </a:solidFill>
              </a:rPr>
              <a:t>медное; </a:t>
            </a:r>
          </a:p>
          <a:p>
            <a:pPr marL="12700" lvl="0">
              <a:lnSpc>
                <a:spcPct val="106046"/>
              </a:lnSpc>
            </a:pPr>
            <a:r>
              <a:rPr lang="ru-RU" sz="1050" dirty="0" err="1" smtClean="0">
                <a:solidFill>
                  <a:schemeClr val="dk1"/>
                </a:solidFill>
              </a:rPr>
              <a:t>Чинейское</a:t>
            </a:r>
            <a:r>
              <a:rPr lang="ru-RU" sz="1050" dirty="0" smtClean="0">
                <a:solidFill>
                  <a:schemeClr val="dk1"/>
                </a:solidFill>
              </a:rPr>
              <a:t> </a:t>
            </a:r>
            <a:r>
              <a:rPr lang="ru-RU" sz="1050" dirty="0">
                <a:solidFill>
                  <a:schemeClr val="dk1"/>
                </a:solidFill>
              </a:rPr>
              <a:t>– </a:t>
            </a:r>
            <a:r>
              <a:rPr lang="ru-RU" sz="1050" dirty="0" smtClean="0">
                <a:solidFill>
                  <a:schemeClr val="dk1"/>
                </a:solidFill>
              </a:rPr>
              <a:t>титаномагнетитовое; </a:t>
            </a:r>
          </a:p>
          <a:p>
            <a:pPr marL="12700" lvl="0">
              <a:lnSpc>
                <a:spcPct val="106046"/>
              </a:lnSpc>
            </a:pPr>
            <a:r>
              <a:rPr lang="ru-RU" sz="1050" dirty="0" err="1" smtClean="0">
                <a:solidFill>
                  <a:schemeClr val="dk1"/>
                </a:solidFill>
              </a:rPr>
              <a:t>Апсатское</a:t>
            </a:r>
            <a:r>
              <a:rPr lang="ru-RU" sz="1050" dirty="0" smtClean="0">
                <a:solidFill>
                  <a:schemeClr val="dk1"/>
                </a:solidFill>
              </a:rPr>
              <a:t> </a:t>
            </a:r>
            <a:r>
              <a:rPr lang="ru-RU" sz="1050" dirty="0">
                <a:solidFill>
                  <a:schemeClr val="dk1"/>
                </a:solidFill>
              </a:rPr>
              <a:t>– </a:t>
            </a:r>
            <a:r>
              <a:rPr lang="ru-RU" sz="1050" dirty="0" smtClean="0">
                <a:solidFill>
                  <a:schemeClr val="dk1"/>
                </a:solidFill>
              </a:rPr>
              <a:t>каменный уголь; </a:t>
            </a:r>
          </a:p>
          <a:p>
            <a:pPr marL="12700" lvl="0">
              <a:lnSpc>
                <a:spcPct val="106046"/>
              </a:lnSpc>
            </a:pPr>
            <a:r>
              <a:rPr lang="ru-RU" sz="1050" dirty="0" err="1" smtClean="0">
                <a:solidFill>
                  <a:schemeClr val="dk1"/>
                </a:solidFill>
              </a:rPr>
              <a:t>Катугинское</a:t>
            </a:r>
            <a:r>
              <a:rPr lang="ru-RU" sz="1050" dirty="0" smtClean="0">
                <a:solidFill>
                  <a:schemeClr val="dk1"/>
                </a:solidFill>
              </a:rPr>
              <a:t> </a:t>
            </a:r>
            <a:r>
              <a:rPr lang="ru-RU" sz="1050" dirty="0">
                <a:solidFill>
                  <a:schemeClr val="dk1"/>
                </a:solidFill>
              </a:rPr>
              <a:t>– </a:t>
            </a:r>
            <a:r>
              <a:rPr lang="ru-RU" sz="1050" dirty="0" smtClean="0">
                <a:solidFill>
                  <a:schemeClr val="dk1"/>
                </a:solidFill>
              </a:rPr>
              <a:t>редкие металлы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260833" y="4451313"/>
            <a:ext cx="1076034" cy="50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7B2668"/>
                </a:solidFill>
              </a:rPr>
              <a:t>3574,7 тыс.куб.м</a:t>
            </a:r>
            <a:endParaRPr sz="16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536937" y="4581240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</a:t>
            </a:r>
            <a:r>
              <a:rPr lang="ru" sz="1700" dirty="0" smtClean="0">
                <a:solidFill>
                  <a:schemeClr val="dk1"/>
                </a:solidFill>
              </a:rPr>
              <a:t>добычи меди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25;p61"/>
          <p:cNvSpPr/>
          <p:nvPr/>
        </p:nvSpPr>
        <p:spPr>
          <a:xfrm>
            <a:off x="6165779" y="3151912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25;p61"/>
          <p:cNvSpPr/>
          <p:nvPr/>
        </p:nvSpPr>
        <p:spPr>
          <a:xfrm>
            <a:off x="6563191" y="3106912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25;p61"/>
          <p:cNvSpPr/>
          <p:nvPr/>
        </p:nvSpPr>
        <p:spPr>
          <a:xfrm>
            <a:off x="8049586" y="3574902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25;p61"/>
          <p:cNvSpPr/>
          <p:nvPr/>
        </p:nvSpPr>
        <p:spPr>
          <a:xfrm>
            <a:off x="6782363" y="4446240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25;p61"/>
          <p:cNvSpPr/>
          <p:nvPr/>
        </p:nvSpPr>
        <p:spPr>
          <a:xfrm>
            <a:off x="6285818" y="3049430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525;p61"/>
          <p:cNvSpPr/>
          <p:nvPr/>
        </p:nvSpPr>
        <p:spPr>
          <a:xfrm>
            <a:off x="7469202" y="4536240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525;p61"/>
          <p:cNvSpPr/>
          <p:nvPr/>
        </p:nvSpPr>
        <p:spPr>
          <a:xfrm>
            <a:off x="8049586" y="3256130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25;p61"/>
          <p:cNvSpPr/>
          <p:nvPr/>
        </p:nvSpPr>
        <p:spPr>
          <a:xfrm>
            <a:off x="7780416" y="3283160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525;p61"/>
          <p:cNvSpPr/>
          <p:nvPr/>
        </p:nvSpPr>
        <p:spPr>
          <a:xfrm>
            <a:off x="7652806" y="3145728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525;p61"/>
          <p:cNvSpPr/>
          <p:nvPr/>
        </p:nvSpPr>
        <p:spPr>
          <a:xfrm>
            <a:off x="7652806" y="2881273"/>
            <a:ext cx="90000" cy="90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518;p61"/>
          <p:cNvSpPr/>
          <p:nvPr/>
        </p:nvSpPr>
        <p:spPr>
          <a:xfrm>
            <a:off x="7456824" y="3223070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515;p61"/>
          <p:cNvSpPr/>
          <p:nvPr/>
        </p:nvSpPr>
        <p:spPr>
          <a:xfrm>
            <a:off x="7249190" y="2461853"/>
            <a:ext cx="108000" cy="72000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515;p61"/>
          <p:cNvSpPr/>
          <p:nvPr/>
        </p:nvSpPr>
        <p:spPr>
          <a:xfrm>
            <a:off x="7895806" y="3051973"/>
            <a:ext cx="108000" cy="72000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520;p61"/>
          <p:cNvSpPr/>
          <p:nvPr/>
        </p:nvSpPr>
        <p:spPr>
          <a:xfrm>
            <a:off x="7557244" y="3538103"/>
            <a:ext cx="90000" cy="90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520;p61"/>
          <p:cNvSpPr/>
          <p:nvPr/>
        </p:nvSpPr>
        <p:spPr>
          <a:xfrm>
            <a:off x="7580731" y="2427169"/>
            <a:ext cx="90000" cy="90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522;p61"/>
          <p:cNvSpPr/>
          <p:nvPr/>
        </p:nvSpPr>
        <p:spPr>
          <a:xfrm>
            <a:off x="7870416" y="3431510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41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</a:t>
            </a:r>
            <a:r>
              <a:rPr lang="ru" sz="2500" b="1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хозяйство</a:t>
            </a:r>
            <a:endParaRPr sz="11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1808680" y="375857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18" y="3722094"/>
            <a:ext cx="266026" cy="2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/>
          <p:nvPr/>
        </p:nvSpPr>
        <p:spPr>
          <a:xfrm>
            <a:off x="427998" y="9921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земель</a:t>
            </a:r>
            <a:r>
              <a:rPr lang="ru" sz="1100" b="1" dirty="0" smtClean="0">
                <a:solidFill>
                  <a:srgbClr val="FFFFFF"/>
                </a:solidFill>
              </a:rPr>
              <a:t>: 0</a:t>
            </a: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04" y="4140553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2812" y="4228487"/>
            <a:ext cx="263452" cy="1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940" y="40786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- </a:t>
            </a:r>
            <a:r>
              <a:rPr lang="ru-RU" dirty="0" smtClean="0">
                <a:solidFill>
                  <a:srgbClr val="231F20"/>
                </a:solidFill>
              </a:rPr>
              <a:t>0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- </a:t>
            </a:r>
            <a:r>
              <a:rPr lang="ru-RU" dirty="0" smtClean="0">
                <a:solidFill>
                  <a:srgbClr val="231F20"/>
                </a:solidFill>
              </a:rPr>
              <a:t>0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- </a:t>
            </a:r>
            <a:r>
              <a:rPr lang="ru" dirty="0" smtClean="0">
                <a:solidFill>
                  <a:srgbClr val="231F20"/>
                </a:solidFill>
              </a:rPr>
              <a:t>0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- </a:t>
            </a:r>
            <a:r>
              <a:rPr lang="ru" dirty="0" smtClean="0">
                <a:solidFill>
                  <a:srgbClr val="231F20"/>
                </a:solidFill>
              </a:rPr>
              <a:t>0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- </a:t>
            </a:r>
            <a:r>
              <a:rPr lang="ru" dirty="0" smtClean="0">
                <a:solidFill>
                  <a:srgbClr val="231F20"/>
                </a:solidFill>
              </a:rPr>
              <a:t>0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производимой сх продукцией</a:t>
            </a:r>
            <a:endParaRPr/>
          </a:p>
        </p:txBody>
      </p:sp>
      <p:sp>
        <p:nvSpPr>
          <p:cNvPr id="548" name="Google Shape;548;p62"/>
          <p:cNvSpPr txBox="1"/>
          <p:nvPr/>
        </p:nvSpPr>
        <p:spPr>
          <a:xfrm>
            <a:off x="408850" y="4440750"/>
            <a:ext cx="7800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0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1188850" y="4543325"/>
            <a:ext cx="5881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Объём произведённой продукции (молоко, мясо….)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56667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</a:t>
            </a:r>
            <a:r>
              <a:rPr lang="ru" sz="1700" dirty="0" smtClean="0">
                <a:solidFill>
                  <a:schemeClr val="dk1"/>
                </a:solidFill>
              </a:rPr>
              <a:t>предприятия: 0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6" descr="Карт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0" y="730281"/>
            <a:ext cx="3227968" cy="38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9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 smtClean="0">
                <a:solidFill>
                  <a:srgbClr val="7F7F7F"/>
                </a:solidFill>
              </a:rPr>
              <a:t>фонд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5519700,0 </a:t>
            </a:r>
            <a:r>
              <a:rPr lang="ru" sz="1100" b="1" dirty="0">
                <a:solidFill>
                  <a:srgbClr val="FFFFFF"/>
                </a:solidFill>
              </a:rPr>
              <a:t>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363000" y="2141175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</a:t>
            </a:r>
            <a:r>
              <a:rPr lang="ru" dirty="0" smtClean="0">
                <a:solidFill>
                  <a:srgbClr val="231F20"/>
                </a:solidFill>
              </a:rPr>
              <a:t>– 96885 га.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</a:t>
            </a:r>
            <a:r>
              <a:rPr lang="ru" dirty="0" smtClean="0">
                <a:solidFill>
                  <a:srgbClr val="231F20"/>
                </a:solidFill>
              </a:rPr>
              <a:t>– 2056236 га.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Кедр </a:t>
            </a:r>
            <a:r>
              <a:rPr lang="ru" dirty="0" smtClean="0">
                <a:solidFill>
                  <a:srgbClr val="231F20"/>
                </a:solidFill>
              </a:rPr>
              <a:t>– 2587 га.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Ель </a:t>
            </a:r>
            <a:r>
              <a:rPr lang="ru" dirty="0" smtClean="0">
                <a:solidFill>
                  <a:srgbClr val="231F20"/>
                </a:solidFill>
              </a:rPr>
              <a:t>– 6252 га.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</a:t>
            </a:r>
            <a:r>
              <a:rPr lang="ru" dirty="0" smtClean="0">
                <a:solidFill>
                  <a:srgbClr val="231F20"/>
                </a:solidFill>
              </a:rPr>
              <a:t>– 1518415 га.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</a:t>
            </a:r>
            <a:r>
              <a:rPr lang="ru" sz="1100" b="1" dirty="0" smtClean="0">
                <a:solidFill>
                  <a:srgbClr val="FFFFFF"/>
                </a:solidFill>
              </a:rPr>
              <a:t>лесосека: 3366,6 </a:t>
            </a:r>
            <a:r>
              <a:rPr lang="ru" sz="1100" b="1" dirty="0">
                <a:solidFill>
                  <a:srgbClr val="FFFFFF"/>
                </a:solidFill>
              </a:rPr>
              <a:t>га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406076" y="156667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0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6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49" y="712795"/>
            <a:ext cx="3382949" cy="44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5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31" y="836837"/>
            <a:ext cx="3227968" cy="42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Промышленность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8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50" y="2024314"/>
            <a:ext cx="4057890" cy="241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Энергетика (3, АО </a:t>
            </a:r>
            <a:r>
              <a:rPr lang="ru-RU" sz="1100" dirty="0" smtClean="0">
                <a:solidFill>
                  <a:srgbClr val="231F20"/>
                </a:solidFill>
              </a:rPr>
              <a:t>«</a:t>
            </a:r>
            <a:r>
              <a:rPr lang="ru-RU" sz="1100" dirty="0" err="1" smtClean="0">
                <a:solidFill>
                  <a:srgbClr val="231F20"/>
                </a:solidFill>
              </a:rPr>
              <a:t>Тепловодоканал</a:t>
            </a:r>
            <a:r>
              <a:rPr lang="ru-RU" sz="1100" dirty="0">
                <a:solidFill>
                  <a:srgbClr val="231F20"/>
                </a:solidFill>
              </a:rPr>
              <a:t>»; МУП </a:t>
            </a:r>
            <a:r>
              <a:rPr lang="ru-RU" sz="1100" dirty="0" smtClean="0">
                <a:solidFill>
                  <a:srgbClr val="231F20"/>
                </a:solidFill>
              </a:rPr>
              <a:t>«</a:t>
            </a:r>
            <a:r>
              <a:rPr lang="ru-RU" sz="1100" dirty="0" err="1" smtClean="0">
                <a:solidFill>
                  <a:srgbClr val="231F20"/>
                </a:solidFill>
              </a:rPr>
              <a:t>Чарское</a:t>
            </a:r>
            <a:r>
              <a:rPr lang="ru-RU" sz="1100" dirty="0" smtClean="0">
                <a:solidFill>
                  <a:srgbClr val="231F20"/>
                </a:solidFill>
              </a:rPr>
              <a:t> ЖКХ»; МРСК «Сибирь»</a:t>
            </a:r>
            <a:r>
              <a:rPr lang="ru" sz="1100" dirty="0" smtClean="0">
                <a:solidFill>
                  <a:srgbClr val="231F20"/>
                </a:solidFill>
              </a:rPr>
              <a:t>)</a:t>
            </a:r>
            <a:endParaRPr sz="1100"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100" dirty="0">
                <a:solidFill>
                  <a:srgbClr val="231F20"/>
                </a:solidFill>
              </a:rPr>
              <a:t>Переработка </a:t>
            </a:r>
            <a:r>
              <a:rPr lang="ru-RU" sz="1100" dirty="0" smtClean="0">
                <a:solidFill>
                  <a:srgbClr val="231F20"/>
                </a:solidFill>
              </a:rPr>
              <a:t>(2, АО «</a:t>
            </a:r>
            <a:r>
              <a:rPr lang="ru-RU" sz="1100" dirty="0" err="1" smtClean="0">
                <a:solidFill>
                  <a:srgbClr val="231F20"/>
                </a:solidFill>
              </a:rPr>
              <a:t>Тепловодоканал</a:t>
            </a:r>
            <a:r>
              <a:rPr lang="ru-RU" sz="1100" dirty="0" smtClean="0">
                <a:solidFill>
                  <a:srgbClr val="231F20"/>
                </a:solidFill>
              </a:rPr>
              <a:t>»; МУП «</a:t>
            </a:r>
            <a:r>
              <a:rPr lang="ru-RU" sz="1100" dirty="0" err="1" smtClean="0">
                <a:solidFill>
                  <a:srgbClr val="231F20"/>
                </a:solidFill>
              </a:rPr>
              <a:t>Чарское</a:t>
            </a:r>
            <a:r>
              <a:rPr lang="ru-RU" sz="1100" dirty="0" smtClean="0">
                <a:solidFill>
                  <a:srgbClr val="231F20"/>
                </a:solidFill>
              </a:rPr>
              <a:t> ЖКХ»)</a:t>
            </a:r>
            <a:endParaRPr sz="1100"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Производство </a:t>
            </a:r>
            <a:r>
              <a:rPr lang="ru-RU" sz="1100" dirty="0" smtClean="0">
                <a:solidFill>
                  <a:srgbClr val="231F20"/>
                </a:solidFill>
              </a:rPr>
              <a:t>(0)</a:t>
            </a:r>
            <a:endParaRPr sz="1100"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100" dirty="0" smtClean="0">
                <a:solidFill>
                  <a:srgbClr val="231F20"/>
                </a:solidFill>
              </a:rPr>
              <a:t>Прочие </a:t>
            </a:r>
            <a:r>
              <a:rPr lang="ru-RU" sz="1100" dirty="0" smtClean="0">
                <a:solidFill>
                  <a:srgbClr val="231F20"/>
                </a:solidFill>
              </a:rPr>
              <a:t>(5, ООО «Интеко Сибирь»; ООО «Удоканская медь»; МАУ «Северная правда»; ООО «Арктические разработки»; ООО «ЧПК»; ООО «Альянс»; МК «БАМ»; ООО «</a:t>
            </a:r>
            <a:r>
              <a:rPr lang="ru-RU" sz="1100" dirty="0" err="1" smtClean="0">
                <a:solidFill>
                  <a:srgbClr val="231F20"/>
                </a:solidFill>
              </a:rPr>
              <a:t>Забайкалстальинвест</a:t>
            </a:r>
            <a:r>
              <a:rPr lang="ru-RU" sz="1100" dirty="0" smtClean="0">
                <a:solidFill>
                  <a:srgbClr val="231F20"/>
                </a:solidFill>
              </a:rPr>
              <a:t>»)</a:t>
            </a:r>
            <a:endParaRPr lang="ru-RU" sz="1100"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предприятия: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3" y="435800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1720,5 млн.руб.</a:t>
            </a:r>
            <a:endParaRPr sz="1100" dirty="0"/>
          </a:p>
        </p:txBody>
      </p:sp>
      <p:pic>
        <p:nvPicPr>
          <p:cNvPr id="9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74" y="1831579"/>
            <a:ext cx="328089" cy="3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3" y="1797075"/>
            <a:ext cx="446916" cy="446916"/>
          </a:xfrm>
          <a:prstGeom prst="rect">
            <a:avLst/>
          </a:prstGeom>
        </p:spPr>
      </p:pic>
      <p:pic>
        <p:nvPicPr>
          <p:cNvPr id="12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737" y="3003086"/>
            <a:ext cx="252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15" y="2647064"/>
            <a:ext cx="356022" cy="356022"/>
          </a:xfrm>
          <a:prstGeom prst="rect">
            <a:avLst/>
          </a:prstGeom>
        </p:spPr>
      </p:pic>
      <p:pic>
        <p:nvPicPr>
          <p:cNvPr id="15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9143" y="2857390"/>
            <a:ext cx="252000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257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778</Words>
  <Application>Microsoft Office PowerPoint</Application>
  <PresentationFormat>Экран (16:9)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tahoma</vt:lpstr>
      <vt:lpstr>Helvetica Neue</vt:lpstr>
      <vt:lpstr>Calibri</vt:lpstr>
      <vt:lpstr>Simple Light</vt:lpstr>
      <vt:lpstr>2_Office Theme</vt:lpstr>
      <vt:lpstr>1_Office Theme</vt:lpstr>
      <vt:lpstr>Презентация PowerPoint</vt:lpstr>
      <vt:lpstr>Информация о районе</vt:lpstr>
      <vt:lpstr>Информация о районе</vt:lpstr>
      <vt:lpstr>Информация о районе</vt:lpstr>
      <vt:lpstr>Презентация PowerPoint</vt:lpstr>
      <vt:lpstr>Полезные ископаемые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58</cp:revision>
  <cp:lastPrinted>2023-11-28T03:30:46Z</cp:lastPrinted>
  <dcterms:modified xsi:type="dcterms:W3CDTF">2023-11-30T00:18:12Z</dcterms:modified>
</cp:coreProperties>
</file>